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2" r:id="rId2"/>
    <p:sldId id="293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F5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0" d="100"/>
          <a:sy n="60" d="100"/>
        </p:scale>
        <p:origin x="255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1935D-4635-4A10-B26D-3F8F9F3BE338}" type="datetimeFigureOut">
              <a:rPr lang="ar-AE" smtClean="0"/>
              <a:t>24/06/1442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6DDF-9E97-40B4-A816-50AD01541489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290723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1935D-4635-4A10-B26D-3F8F9F3BE338}" type="datetimeFigureOut">
              <a:rPr lang="ar-AE" smtClean="0"/>
              <a:t>24/06/1442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6DDF-9E97-40B4-A816-50AD01541489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3872104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1935D-4635-4A10-B26D-3F8F9F3BE338}" type="datetimeFigureOut">
              <a:rPr lang="ar-AE" smtClean="0"/>
              <a:t>24/06/1442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6DDF-9E97-40B4-A816-50AD01541489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925421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1935D-4635-4A10-B26D-3F8F9F3BE338}" type="datetimeFigureOut">
              <a:rPr lang="ar-AE" smtClean="0"/>
              <a:t>24/06/1442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6DDF-9E97-40B4-A816-50AD01541489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869764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1935D-4635-4A10-B26D-3F8F9F3BE338}" type="datetimeFigureOut">
              <a:rPr lang="ar-AE" smtClean="0"/>
              <a:t>24/06/1442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6DDF-9E97-40B4-A816-50AD01541489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122757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1935D-4635-4A10-B26D-3F8F9F3BE338}" type="datetimeFigureOut">
              <a:rPr lang="ar-AE" smtClean="0"/>
              <a:t>24/06/1442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6DDF-9E97-40B4-A816-50AD01541489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342977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1935D-4635-4A10-B26D-3F8F9F3BE338}" type="datetimeFigureOut">
              <a:rPr lang="ar-AE" smtClean="0"/>
              <a:t>24/06/1442</a:t>
            </a:fld>
            <a:endParaRPr lang="ar-A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6DDF-9E97-40B4-A816-50AD01541489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81023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1935D-4635-4A10-B26D-3F8F9F3BE338}" type="datetimeFigureOut">
              <a:rPr lang="ar-AE" smtClean="0"/>
              <a:t>24/06/1442</a:t>
            </a:fld>
            <a:endParaRPr lang="ar-A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6DDF-9E97-40B4-A816-50AD01541489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838359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1935D-4635-4A10-B26D-3F8F9F3BE338}" type="datetimeFigureOut">
              <a:rPr lang="ar-AE" smtClean="0"/>
              <a:t>24/06/1442</a:t>
            </a:fld>
            <a:endParaRPr lang="ar-A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6DDF-9E97-40B4-A816-50AD01541489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3398235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1935D-4635-4A10-B26D-3F8F9F3BE338}" type="datetimeFigureOut">
              <a:rPr lang="ar-AE" smtClean="0"/>
              <a:t>24/06/1442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6DDF-9E97-40B4-A816-50AD01541489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223494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1935D-4635-4A10-B26D-3F8F9F3BE338}" type="datetimeFigureOut">
              <a:rPr lang="ar-AE" smtClean="0"/>
              <a:t>24/06/1442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6DDF-9E97-40B4-A816-50AD01541489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3653150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1935D-4635-4A10-B26D-3F8F9F3BE338}" type="datetimeFigureOut">
              <a:rPr lang="ar-AE" smtClean="0"/>
              <a:t>24/06/1442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7B6DDF-9E97-40B4-A816-50AD01541489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457270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1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r" defTabSz="685800" rtl="1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B10729-FCD8-43A5-8D8C-D9F28C3E2D0C}"/>
              </a:ext>
            </a:extLst>
          </p:cNvPr>
          <p:cNvSpPr txBox="1">
            <a:spLocks/>
          </p:cNvSpPr>
          <p:nvPr/>
        </p:nvSpPr>
        <p:spPr>
          <a:xfrm>
            <a:off x="2318415" y="223661"/>
            <a:ext cx="3430982" cy="360040"/>
          </a:xfrm>
          <a:prstGeom prst="rect">
            <a:avLst/>
          </a:prstGeom>
          <a:noFill/>
        </p:spPr>
        <p:txBody>
          <a:bodyPr vert="horz" lIns="91440" tIns="45720" rIns="91440" bIns="45720" rtlCol="1" anchor="ctr"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AE" sz="2000" b="1" dirty="0">
                <a:ln/>
                <a:solidFill>
                  <a:schemeClr val="accent3"/>
                </a:solidFill>
              </a:rPr>
              <a:t>عنوان الدرس </a:t>
            </a:r>
            <a:r>
              <a:rPr lang="ar-AE" sz="2000" b="1" dirty="0">
                <a:ln/>
                <a:solidFill>
                  <a:srgbClr val="C00000"/>
                </a:solidFill>
              </a:rPr>
              <a:t>:  الدين يسر</a:t>
            </a:r>
          </a:p>
        </p:txBody>
      </p:sp>
      <p:sp>
        <p:nvSpPr>
          <p:cNvPr id="3" name="Rounded Rectangle 3">
            <a:extLst>
              <a:ext uri="{FF2B5EF4-FFF2-40B4-BE49-F238E27FC236}">
                <a16:creationId xmlns:a16="http://schemas.microsoft.com/office/drawing/2014/main" id="{C918969F-CF92-49F7-943D-CA2537C962DE}"/>
              </a:ext>
            </a:extLst>
          </p:cNvPr>
          <p:cNvSpPr/>
          <p:nvPr/>
        </p:nvSpPr>
        <p:spPr>
          <a:xfrm>
            <a:off x="308195" y="854159"/>
            <a:ext cx="6098515" cy="10923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r" rtl="1"/>
            <a:r>
              <a:rPr lang="ar-AE" sz="14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أهداف الدّرس : </a:t>
            </a:r>
          </a:p>
          <a:p>
            <a:pPr lvl="0" algn="r" rtl="1"/>
            <a:r>
              <a:rPr lang="ar-AE" sz="1400" b="1" dirty="0">
                <a:solidFill>
                  <a:schemeClr val="tx1"/>
                </a:solidFill>
              </a:rPr>
              <a:t>1- </a:t>
            </a:r>
            <a:r>
              <a:rPr lang="ar-SA" sz="1400" dirty="0">
                <a:solidFill>
                  <a:schemeClr val="tx1"/>
                </a:solidFill>
              </a:rPr>
              <a:t>.أن يحفظ  الطالب  الحديث الشريف مُراعياً  قواعد القراءة السليمة المعبرة.</a:t>
            </a:r>
            <a:endParaRPr lang="en-US" sz="1400" dirty="0">
              <a:solidFill>
                <a:schemeClr val="tx1"/>
              </a:solidFill>
            </a:endParaRPr>
          </a:p>
          <a:p>
            <a:pPr lvl="0" algn="r" rtl="1"/>
            <a:r>
              <a:rPr lang="ar-AE" sz="1400" dirty="0">
                <a:solidFill>
                  <a:schemeClr val="tx1"/>
                </a:solidFill>
              </a:rPr>
              <a:t>2- </a:t>
            </a:r>
            <a:r>
              <a:rPr lang="ar-SA" sz="1400" dirty="0">
                <a:solidFill>
                  <a:schemeClr val="tx1"/>
                </a:solidFill>
              </a:rPr>
              <a:t>أن يبين الطالب  </a:t>
            </a:r>
            <a:r>
              <a:rPr lang="ar-AE" sz="1400" dirty="0">
                <a:solidFill>
                  <a:schemeClr val="tx1"/>
                </a:solidFill>
              </a:rPr>
              <a:t>معاني كلمات الحديث .</a:t>
            </a:r>
            <a:endParaRPr lang="en-US" sz="1400" dirty="0">
              <a:solidFill>
                <a:schemeClr val="tx1"/>
              </a:solidFill>
            </a:endParaRPr>
          </a:p>
          <a:p>
            <a:pPr lvl="0" algn="r" rtl="1"/>
            <a:r>
              <a:rPr lang="ar-AE" sz="1400" dirty="0">
                <a:solidFill>
                  <a:schemeClr val="tx1"/>
                </a:solidFill>
              </a:rPr>
              <a:t>3- أن يستنتج مظاهر التيسير في الإسلام 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8" name="Rounded Rectangle 10">
            <a:extLst>
              <a:ext uri="{FF2B5EF4-FFF2-40B4-BE49-F238E27FC236}">
                <a16:creationId xmlns:a16="http://schemas.microsoft.com/office/drawing/2014/main" id="{36B70F63-18D3-4CEB-B526-D3DE268497E5}"/>
              </a:ext>
            </a:extLst>
          </p:cNvPr>
          <p:cNvSpPr/>
          <p:nvPr/>
        </p:nvSpPr>
        <p:spPr>
          <a:xfrm>
            <a:off x="320895" y="2488512"/>
            <a:ext cx="4009806" cy="217461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ar-AE" sz="1100" dirty="0">
                <a:solidFill>
                  <a:schemeClr val="tx1"/>
                </a:solidFill>
              </a:rPr>
              <a:t>عن أبي هريرة رضي الله عن النبي صَلَّى اللَّهُ عَلَيْهِ وَسَلَّمَ  قال :</a:t>
            </a:r>
          </a:p>
          <a:p>
            <a:pPr algn="ctr" rtl="1"/>
            <a:br>
              <a:rPr lang="ar-AE" sz="1100" b="1" dirty="0">
                <a:solidFill>
                  <a:srgbClr val="C00000"/>
                </a:solidFill>
              </a:rPr>
            </a:br>
            <a:r>
              <a:rPr lang="ar-AE" sz="1400" b="1" dirty="0">
                <a:solidFill>
                  <a:schemeClr val="tx1"/>
                </a:solidFill>
              </a:rPr>
              <a:t>إِنَّ الدِّينَ </a:t>
            </a:r>
            <a:r>
              <a:rPr lang="ar-AE" sz="700" dirty="0">
                <a:solidFill>
                  <a:schemeClr val="tx1"/>
                </a:solidFill>
              </a:rPr>
              <a:t>..........................</a:t>
            </a:r>
            <a:r>
              <a:rPr lang="ar-AE" sz="1400" b="1" dirty="0">
                <a:solidFill>
                  <a:schemeClr val="tx1"/>
                </a:solidFill>
              </a:rPr>
              <a:t> ،</a:t>
            </a:r>
            <a:endParaRPr lang="ar-AE" sz="800" b="1" dirty="0">
              <a:solidFill>
                <a:schemeClr val="tx1"/>
              </a:solidFill>
            </a:endParaRPr>
          </a:p>
          <a:p>
            <a:pPr algn="ctr" rtl="1"/>
            <a:r>
              <a:rPr lang="ar-AE" sz="1000" b="1" dirty="0">
                <a:solidFill>
                  <a:schemeClr val="tx1"/>
                </a:solidFill>
              </a:rPr>
              <a:t> </a:t>
            </a:r>
          </a:p>
          <a:p>
            <a:pPr algn="ctr" rtl="1"/>
            <a:r>
              <a:rPr lang="ar-AE" sz="1400" b="1" dirty="0">
                <a:solidFill>
                  <a:schemeClr val="tx1"/>
                </a:solidFill>
              </a:rPr>
              <a:t>وَلَنْ </a:t>
            </a:r>
            <a:r>
              <a:rPr lang="ar-AE" sz="700" dirty="0">
                <a:solidFill>
                  <a:schemeClr val="tx1"/>
                </a:solidFill>
              </a:rPr>
              <a:t>..........................</a:t>
            </a:r>
            <a:r>
              <a:rPr lang="ar-AE" sz="1400" b="1" dirty="0">
                <a:solidFill>
                  <a:schemeClr val="tx1"/>
                </a:solidFill>
              </a:rPr>
              <a:t> </a:t>
            </a:r>
            <a:r>
              <a:rPr lang="ar-AE" sz="700" dirty="0">
                <a:solidFill>
                  <a:schemeClr val="tx1"/>
                </a:solidFill>
              </a:rPr>
              <a:t>..........................</a:t>
            </a:r>
            <a:r>
              <a:rPr lang="ar-AE" sz="1400" b="1" dirty="0">
                <a:solidFill>
                  <a:schemeClr val="tx1"/>
                </a:solidFill>
              </a:rPr>
              <a:t> أَحَدٌ إِلاَّ </a:t>
            </a:r>
            <a:r>
              <a:rPr lang="ar-AE" sz="700" dirty="0">
                <a:solidFill>
                  <a:schemeClr val="tx1"/>
                </a:solidFill>
              </a:rPr>
              <a:t>..........................</a:t>
            </a:r>
            <a:r>
              <a:rPr lang="ar-AE" sz="1400" b="1" dirty="0">
                <a:solidFill>
                  <a:schemeClr val="tx1"/>
                </a:solidFill>
              </a:rPr>
              <a:t> ،</a:t>
            </a:r>
          </a:p>
          <a:p>
            <a:pPr algn="ctr" rtl="1"/>
            <a:endParaRPr lang="ar-AE" sz="800" b="1" dirty="0">
              <a:solidFill>
                <a:schemeClr val="tx1"/>
              </a:solidFill>
            </a:endParaRPr>
          </a:p>
          <a:p>
            <a:pPr algn="ctr" rtl="1"/>
            <a:r>
              <a:rPr lang="ar-AE" sz="1400" b="1" dirty="0">
                <a:solidFill>
                  <a:schemeClr val="tx1"/>
                </a:solidFill>
              </a:rPr>
              <a:t>فَسَدِّدُوا و </a:t>
            </a:r>
            <a:r>
              <a:rPr lang="ar-AE" sz="700" dirty="0">
                <a:solidFill>
                  <a:schemeClr val="tx1"/>
                </a:solidFill>
              </a:rPr>
              <a:t>..................................</a:t>
            </a:r>
            <a:r>
              <a:rPr lang="ar-AE" sz="1400" b="1" dirty="0">
                <a:solidFill>
                  <a:schemeClr val="tx1"/>
                </a:solidFill>
              </a:rPr>
              <a:t> وَ </a:t>
            </a:r>
            <a:r>
              <a:rPr lang="ar-AE" sz="700" dirty="0">
                <a:solidFill>
                  <a:schemeClr val="tx1"/>
                </a:solidFill>
              </a:rPr>
              <a:t>..............................</a:t>
            </a:r>
            <a:r>
              <a:rPr lang="ar-AE" sz="1400" b="1" dirty="0">
                <a:solidFill>
                  <a:schemeClr val="tx1"/>
                </a:solidFill>
              </a:rPr>
              <a:t>  ، </a:t>
            </a:r>
          </a:p>
          <a:p>
            <a:pPr algn="ctr" rtl="1"/>
            <a:endParaRPr lang="ar-AE" sz="800" b="1" dirty="0">
              <a:solidFill>
                <a:schemeClr val="tx1"/>
              </a:solidFill>
            </a:endParaRPr>
          </a:p>
          <a:p>
            <a:pPr algn="ctr" rtl="1"/>
            <a:r>
              <a:rPr lang="ar-AE" sz="1400" b="1" dirty="0">
                <a:solidFill>
                  <a:schemeClr val="tx1"/>
                </a:solidFill>
              </a:rPr>
              <a:t>وَاسْتَعِينُوا </a:t>
            </a:r>
            <a:r>
              <a:rPr lang="ar-AE" sz="700" dirty="0">
                <a:solidFill>
                  <a:schemeClr val="tx1"/>
                </a:solidFill>
              </a:rPr>
              <a:t>....................... </a:t>
            </a:r>
            <a:r>
              <a:rPr lang="ar-AE" sz="1400" b="1" dirty="0">
                <a:solidFill>
                  <a:schemeClr val="tx1"/>
                </a:solidFill>
              </a:rPr>
              <a:t> وَ </a:t>
            </a:r>
            <a:r>
              <a:rPr lang="ar-AE" sz="700" dirty="0">
                <a:solidFill>
                  <a:schemeClr val="tx1"/>
                </a:solidFill>
              </a:rPr>
              <a:t>...............................</a:t>
            </a:r>
          </a:p>
          <a:p>
            <a:pPr algn="ctr" rtl="1"/>
            <a:r>
              <a:rPr lang="ar-AE" sz="700" b="1" dirty="0">
                <a:solidFill>
                  <a:schemeClr val="tx1"/>
                </a:solidFill>
              </a:rPr>
              <a:t> </a:t>
            </a:r>
          </a:p>
          <a:p>
            <a:pPr algn="ctr" rtl="1"/>
            <a:r>
              <a:rPr lang="ar-AE" sz="1400" b="1" dirty="0">
                <a:solidFill>
                  <a:schemeClr val="tx1"/>
                </a:solidFill>
              </a:rPr>
              <a:t>وَشَىْءٍ </a:t>
            </a:r>
            <a:r>
              <a:rPr lang="ar-AE" sz="700" dirty="0">
                <a:solidFill>
                  <a:schemeClr val="tx1"/>
                </a:solidFill>
              </a:rPr>
              <a:t>..................</a:t>
            </a:r>
            <a:r>
              <a:rPr lang="ar-AE" sz="1400" b="1" dirty="0">
                <a:solidFill>
                  <a:schemeClr val="tx1"/>
                </a:solidFill>
              </a:rPr>
              <a:t> </a:t>
            </a:r>
            <a:r>
              <a:rPr lang="ar-AE" sz="700" dirty="0">
                <a:solidFill>
                  <a:schemeClr val="tx1"/>
                </a:solidFill>
              </a:rPr>
              <a:t>.......................................</a:t>
            </a:r>
            <a:r>
              <a:rPr lang="ar-AE" sz="1400" b="1" dirty="0">
                <a:solidFill>
                  <a:schemeClr val="tx1"/>
                </a:solidFill>
              </a:rPr>
              <a:t> )    </a:t>
            </a:r>
            <a:r>
              <a:rPr lang="ar-AE" sz="1000" b="1" dirty="0">
                <a:solidFill>
                  <a:srgbClr val="C00000"/>
                </a:solidFill>
              </a:rPr>
              <a:t>رواه البخاري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06EA8F4-F017-4BC9-B720-A39FC7C7B554}"/>
              </a:ext>
            </a:extLst>
          </p:cNvPr>
          <p:cNvSpPr/>
          <p:nvPr/>
        </p:nvSpPr>
        <p:spPr>
          <a:xfrm>
            <a:off x="4648200" y="2467934"/>
            <a:ext cx="825500" cy="4317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AE" sz="1400" b="1">
                <a:solidFill>
                  <a:srgbClr val="C00000"/>
                </a:solidFill>
              </a:rPr>
              <a:t>يُشَادَّ</a:t>
            </a:r>
            <a:endParaRPr lang="ar-AE" sz="1400">
              <a:solidFill>
                <a:srgbClr val="C00000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68DB2E7-F2BB-481F-9433-EF6341658711}"/>
              </a:ext>
            </a:extLst>
          </p:cNvPr>
          <p:cNvSpPr/>
          <p:nvPr/>
        </p:nvSpPr>
        <p:spPr>
          <a:xfrm>
            <a:off x="5571905" y="2467934"/>
            <a:ext cx="825500" cy="4317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AE" sz="1400" b="1" dirty="0">
                <a:solidFill>
                  <a:srgbClr val="C00000"/>
                </a:solidFill>
              </a:rPr>
              <a:t>قَارِبُوا</a:t>
            </a:r>
            <a:endParaRPr lang="ar-AE" sz="1400" dirty="0">
              <a:solidFill>
                <a:srgbClr val="C00000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A3E27D3-6308-40AA-93EF-6B650FE2FBE8}"/>
              </a:ext>
            </a:extLst>
          </p:cNvPr>
          <p:cNvSpPr/>
          <p:nvPr/>
        </p:nvSpPr>
        <p:spPr>
          <a:xfrm>
            <a:off x="4644805" y="2898573"/>
            <a:ext cx="825500" cy="4317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AE" sz="1400" b="1" dirty="0">
                <a:solidFill>
                  <a:srgbClr val="C00000"/>
                </a:solidFill>
              </a:rPr>
              <a:t>الرَّوْحَةِ</a:t>
            </a:r>
            <a:endParaRPr lang="ar-AE" sz="1400" dirty="0">
              <a:solidFill>
                <a:srgbClr val="C00000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E2412A7-BA68-4F4F-992C-98A40C24B2AA}"/>
              </a:ext>
            </a:extLst>
          </p:cNvPr>
          <p:cNvSpPr/>
          <p:nvPr/>
        </p:nvSpPr>
        <p:spPr>
          <a:xfrm>
            <a:off x="5581210" y="2898573"/>
            <a:ext cx="825500" cy="4317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AE" sz="1400" b="1" dirty="0">
                <a:solidFill>
                  <a:srgbClr val="C00000"/>
                </a:solidFill>
              </a:rPr>
              <a:t>الدُّلْجَةِ</a:t>
            </a:r>
            <a:endParaRPr lang="ar-AE" sz="1400" dirty="0">
              <a:solidFill>
                <a:srgbClr val="C00000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5255DDD-F613-4F97-823D-FE193649F551}"/>
              </a:ext>
            </a:extLst>
          </p:cNvPr>
          <p:cNvSpPr/>
          <p:nvPr/>
        </p:nvSpPr>
        <p:spPr>
          <a:xfrm>
            <a:off x="4644805" y="3340708"/>
            <a:ext cx="825500" cy="4317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AE" sz="1400" b="1">
                <a:solidFill>
                  <a:srgbClr val="C00000"/>
                </a:solidFill>
              </a:rPr>
              <a:t>الدِّينَ</a:t>
            </a:r>
            <a:endParaRPr lang="ar-AE" sz="1400">
              <a:solidFill>
                <a:srgbClr val="C00000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70BC4C1-AD5A-4223-B73E-84CE31CDA477}"/>
              </a:ext>
            </a:extLst>
          </p:cNvPr>
          <p:cNvSpPr/>
          <p:nvPr/>
        </p:nvSpPr>
        <p:spPr>
          <a:xfrm>
            <a:off x="5581210" y="3340708"/>
            <a:ext cx="825500" cy="4317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AE" sz="1400" b="1" dirty="0">
                <a:solidFill>
                  <a:srgbClr val="C00000"/>
                </a:solidFill>
              </a:rPr>
              <a:t>يُسْرٌ</a:t>
            </a:r>
            <a:endParaRPr lang="ar-AE" sz="1400" dirty="0">
              <a:solidFill>
                <a:srgbClr val="C00000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A22C6DC-1F63-4E82-8A23-4DCBBA55E524}"/>
              </a:ext>
            </a:extLst>
          </p:cNvPr>
          <p:cNvSpPr/>
          <p:nvPr/>
        </p:nvSpPr>
        <p:spPr>
          <a:xfrm>
            <a:off x="4648200" y="3791824"/>
            <a:ext cx="825500" cy="4317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AE" sz="1400" b="1">
                <a:solidFill>
                  <a:srgbClr val="C00000"/>
                </a:solidFill>
              </a:rPr>
              <a:t>مِنَ</a:t>
            </a:r>
            <a:endParaRPr lang="ar-AE" sz="1400">
              <a:solidFill>
                <a:srgbClr val="C00000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68AAAB4-AD48-4EA2-A00C-1087AC49EE54}"/>
              </a:ext>
            </a:extLst>
          </p:cNvPr>
          <p:cNvSpPr/>
          <p:nvPr/>
        </p:nvSpPr>
        <p:spPr>
          <a:xfrm>
            <a:off x="5584605" y="3791824"/>
            <a:ext cx="825500" cy="4317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AE" sz="1400" b="1" dirty="0">
                <a:solidFill>
                  <a:srgbClr val="C00000"/>
                </a:solidFill>
              </a:rPr>
              <a:t>أَبْشِرُوا</a:t>
            </a:r>
            <a:endParaRPr lang="ar-AE" sz="1400" dirty="0">
              <a:solidFill>
                <a:srgbClr val="C00000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275A589-A92F-43CC-BAD6-D7BE385E448A}"/>
              </a:ext>
            </a:extLst>
          </p:cNvPr>
          <p:cNvSpPr/>
          <p:nvPr/>
        </p:nvSpPr>
        <p:spPr>
          <a:xfrm>
            <a:off x="4656766" y="4231329"/>
            <a:ext cx="825500" cy="4317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AE" sz="1400" b="1" dirty="0">
                <a:solidFill>
                  <a:srgbClr val="C00000"/>
                </a:solidFill>
              </a:rPr>
              <a:t>بِالْغَدْوَةِ</a:t>
            </a:r>
            <a:endParaRPr lang="ar-AE" sz="1400" dirty="0">
              <a:solidFill>
                <a:srgbClr val="C00000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DFB21FE-5BF6-40B1-831C-1CCF573FE5D1}"/>
              </a:ext>
            </a:extLst>
          </p:cNvPr>
          <p:cNvSpPr/>
          <p:nvPr/>
        </p:nvSpPr>
        <p:spPr>
          <a:xfrm>
            <a:off x="5593171" y="4231329"/>
            <a:ext cx="825500" cy="4317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AE" sz="1400" b="1" dirty="0">
                <a:solidFill>
                  <a:srgbClr val="C00000"/>
                </a:solidFill>
              </a:rPr>
              <a:t>غَلَبَهُ</a:t>
            </a:r>
            <a:endParaRPr lang="ar-AE" sz="1400" dirty="0">
              <a:solidFill>
                <a:srgbClr val="C00000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E798364-E4AB-4EC8-AE6F-CCB9B3592EDE}"/>
              </a:ext>
            </a:extLst>
          </p:cNvPr>
          <p:cNvSpPr txBox="1"/>
          <p:nvPr/>
        </p:nvSpPr>
        <p:spPr>
          <a:xfrm>
            <a:off x="308195" y="5150589"/>
            <a:ext cx="6261431" cy="440120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AE" sz="1400" b="1" dirty="0">
                <a:solidFill>
                  <a:srgbClr val="C00000"/>
                </a:solidFill>
              </a:rPr>
              <a:t>1- في الحديث : ( إن الدّين يُسْرٌ ) ما المقصود بالدين هنا ؟</a:t>
            </a:r>
          </a:p>
          <a:p>
            <a:pPr algn="r" rtl="1"/>
            <a:r>
              <a:rPr lang="ar-AE" sz="1400" dirty="0"/>
              <a:t>□ اليهودية                        □  النصرانية              □</a:t>
            </a:r>
            <a:r>
              <a:rPr lang="ar-AE" sz="1400" dirty="0">
                <a:latin typeface="STZhongsong"/>
              </a:rPr>
              <a:t> </a:t>
            </a:r>
            <a:r>
              <a:rPr lang="ar-AE" sz="1400" dirty="0"/>
              <a:t>الإسلام</a:t>
            </a:r>
          </a:p>
          <a:p>
            <a:pPr algn="r" rtl="1"/>
            <a:r>
              <a:rPr lang="ar-AE" sz="1400" b="1" dirty="0">
                <a:solidFill>
                  <a:srgbClr val="C00000"/>
                </a:solidFill>
              </a:rPr>
              <a:t>2- ما معنى يسر في الحديث ؟</a:t>
            </a:r>
          </a:p>
          <a:p>
            <a:pPr algn="r" rtl="1"/>
            <a:r>
              <a:rPr lang="ar-AE" sz="1400" dirty="0"/>
              <a:t> □ </a:t>
            </a:r>
            <a:r>
              <a:rPr lang="ar-AE" sz="1400" dirty="0">
                <a:latin typeface="STZhongsong"/>
              </a:rPr>
              <a:t> </a:t>
            </a:r>
            <a:r>
              <a:rPr lang="ar-AE" sz="1400" dirty="0"/>
              <a:t> قليل                         □</a:t>
            </a:r>
            <a:r>
              <a:rPr lang="ar-AE" sz="1400" dirty="0">
                <a:latin typeface="STZhongsong"/>
              </a:rPr>
              <a:t> </a:t>
            </a:r>
            <a:r>
              <a:rPr lang="ar-AE" sz="1400" dirty="0"/>
              <a:t>يمشي                    □</a:t>
            </a:r>
            <a:r>
              <a:rPr lang="ar-AE" sz="1400" dirty="0">
                <a:latin typeface="STZhongsong"/>
              </a:rPr>
              <a:t> </a:t>
            </a:r>
            <a:r>
              <a:rPr lang="ar-AE" sz="1400" dirty="0"/>
              <a:t>سهل</a:t>
            </a:r>
          </a:p>
          <a:p>
            <a:pPr algn="r" rtl="1"/>
            <a:r>
              <a:rPr lang="ar-AE" sz="1400" b="1" dirty="0">
                <a:solidFill>
                  <a:srgbClr val="C00000"/>
                </a:solidFill>
              </a:rPr>
              <a:t>3- ما معنى : ( يشاد الدّين ) ؟</a:t>
            </a:r>
          </a:p>
          <a:p>
            <a:pPr algn="r" rtl="1"/>
            <a:r>
              <a:rPr lang="ar-AE" sz="1400" dirty="0"/>
              <a:t> □</a:t>
            </a:r>
            <a:r>
              <a:rPr lang="ar-AE" sz="1400" dirty="0">
                <a:latin typeface="STZhongsong"/>
              </a:rPr>
              <a:t> </a:t>
            </a:r>
            <a:r>
              <a:rPr lang="ar-AE" sz="1400" dirty="0"/>
              <a:t> يبالغ في آداء العبادات     □</a:t>
            </a:r>
            <a:r>
              <a:rPr lang="ar-AE" sz="1400" dirty="0">
                <a:latin typeface="STZhongsong"/>
              </a:rPr>
              <a:t> </a:t>
            </a:r>
            <a:r>
              <a:rPr lang="ar-AE" sz="1400" dirty="0"/>
              <a:t>يقصر في العبادة         □</a:t>
            </a:r>
            <a:r>
              <a:rPr lang="ar-AE" sz="1400" dirty="0">
                <a:latin typeface="STZhongsong"/>
              </a:rPr>
              <a:t> </a:t>
            </a:r>
            <a:r>
              <a:rPr lang="ar-AE" sz="1400" dirty="0"/>
              <a:t> يأتي بالعبادة على الوجه المشروع .</a:t>
            </a:r>
          </a:p>
          <a:p>
            <a:pPr algn="r" rtl="1"/>
            <a:r>
              <a:rPr lang="ar-AE" sz="1400" b="1" dirty="0">
                <a:solidFill>
                  <a:srgbClr val="C00000"/>
                </a:solidFill>
              </a:rPr>
              <a:t>4-  ما معنى : (غَلَبَهُ ) ؟</a:t>
            </a:r>
          </a:p>
          <a:p>
            <a:pPr algn="r" rtl="1"/>
            <a:r>
              <a:rPr lang="ar-AE" sz="1400" dirty="0"/>
              <a:t> □</a:t>
            </a:r>
            <a:r>
              <a:rPr lang="ar-AE" sz="1400" dirty="0">
                <a:latin typeface="STZhongsong"/>
              </a:rPr>
              <a:t> </a:t>
            </a:r>
            <a:r>
              <a:rPr lang="ar-AE" sz="1400" dirty="0"/>
              <a:t> قهره          □</a:t>
            </a:r>
            <a:r>
              <a:rPr lang="ar-AE" sz="1400" dirty="0">
                <a:latin typeface="STZhongsong"/>
              </a:rPr>
              <a:t> </a:t>
            </a:r>
            <a:r>
              <a:rPr lang="ar-AE" sz="1400" dirty="0"/>
              <a:t>  لم يقهره   </a:t>
            </a:r>
          </a:p>
          <a:p>
            <a:pPr algn="r" rtl="1"/>
            <a:r>
              <a:rPr lang="ar-AE" sz="1400" b="1" dirty="0">
                <a:solidFill>
                  <a:srgbClr val="C00000"/>
                </a:solidFill>
              </a:rPr>
              <a:t>5-  ما معنى : ( فَسَدِّدُوا ) ؟ </a:t>
            </a:r>
          </a:p>
          <a:p>
            <a:pPr algn="r" rtl="1"/>
            <a:r>
              <a:rPr lang="ar-AE" sz="1400" dirty="0"/>
              <a:t> □</a:t>
            </a:r>
            <a:r>
              <a:rPr lang="ar-AE" sz="1400" dirty="0">
                <a:latin typeface="STZhongsong"/>
              </a:rPr>
              <a:t> </a:t>
            </a:r>
            <a:r>
              <a:rPr lang="ar-AE" sz="1400" dirty="0"/>
              <a:t>  الزموا الصواب          □</a:t>
            </a:r>
            <a:r>
              <a:rPr lang="ar-AE" sz="1400" dirty="0">
                <a:latin typeface="STZhongsong"/>
              </a:rPr>
              <a:t> </a:t>
            </a:r>
            <a:r>
              <a:rPr lang="ar-AE" sz="1400" dirty="0"/>
              <a:t> اقتربوا من الصواب </a:t>
            </a:r>
            <a:r>
              <a:rPr lang="ar-AE" sz="1400" dirty="0">
                <a:latin typeface="STZhongsong"/>
              </a:rPr>
              <a:t> </a:t>
            </a:r>
            <a:r>
              <a:rPr lang="ar-AE" sz="1400" dirty="0"/>
              <a:t>.</a:t>
            </a:r>
          </a:p>
          <a:p>
            <a:pPr algn="r" rtl="1"/>
            <a:r>
              <a:rPr lang="ar-AE" sz="1400" b="1" dirty="0">
                <a:solidFill>
                  <a:srgbClr val="C00000"/>
                </a:solidFill>
              </a:rPr>
              <a:t>6- ما معنى: ( وقَارِبُوا</a:t>
            </a:r>
            <a:r>
              <a:rPr lang="ar-AE" sz="1400" dirty="0">
                <a:solidFill>
                  <a:srgbClr val="C00000"/>
                </a:solidFill>
              </a:rPr>
              <a:t> )</a:t>
            </a:r>
            <a:r>
              <a:rPr lang="ar-AE" sz="1400" b="1" dirty="0">
                <a:solidFill>
                  <a:srgbClr val="C00000"/>
                </a:solidFill>
              </a:rPr>
              <a:t> ؟</a:t>
            </a:r>
          </a:p>
          <a:p>
            <a:pPr algn="r" rtl="1"/>
            <a:r>
              <a:rPr lang="ar-AE" sz="1400" dirty="0"/>
              <a:t> □</a:t>
            </a:r>
            <a:r>
              <a:rPr lang="ar-AE" sz="1400" dirty="0">
                <a:latin typeface="STZhongsong"/>
              </a:rPr>
              <a:t> </a:t>
            </a:r>
            <a:r>
              <a:rPr lang="ar-AE" sz="1400" dirty="0"/>
              <a:t>  الزموا الصواب          □</a:t>
            </a:r>
            <a:r>
              <a:rPr lang="ar-AE" sz="1400" dirty="0">
                <a:latin typeface="STZhongsong"/>
              </a:rPr>
              <a:t> </a:t>
            </a:r>
            <a:r>
              <a:rPr lang="ar-AE" sz="1400" dirty="0"/>
              <a:t> اقتربوا من الصواب </a:t>
            </a:r>
            <a:r>
              <a:rPr lang="ar-AE" sz="1400" dirty="0">
                <a:latin typeface="STZhongsong"/>
              </a:rPr>
              <a:t>.</a:t>
            </a:r>
            <a:r>
              <a:rPr lang="ar-AE" sz="1400" dirty="0"/>
              <a:t> </a:t>
            </a:r>
          </a:p>
          <a:p>
            <a:pPr algn="r" rtl="1"/>
            <a:r>
              <a:rPr lang="ar-AE" sz="1400" b="1" dirty="0">
                <a:solidFill>
                  <a:srgbClr val="C00000"/>
                </a:solidFill>
              </a:rPr>
              <a:t>7- ما معنى :  ( و أَبْشِرُوا ) ؟ .</a:t>
            </a:r>
          </a:p>
          <a:p>
            <a:pPr algn="r" rtl="1"/>
            <a:r>
              <a:rPr lang="ar-AE" sz="1400" dirty="0"/>
              <a:t> □</a:t>
            </a:r>
            <a:r>
              <a:rPr lang="ar-AE" sz="1400" dirty="0">
                <a:latin typeface="STZhongsong"/>
              </a:rPr>
              <a:t> </a:t>
            </a:r>
            <a:r>
              <a:rPr lang="ar-AE" sz="1400" dirty="0"/>
              <a:t>   بالأجر العظيم           □</a:t>
            </a:r>
            <a:r>
              <a:rPr lang="ar-AE" sz="1400" dirty="0">
                <a:latin typeface="STZhongsong"/>
              </a:rPr>
              <a:t> </a:t>
            </a:r>
            <a:r>
              <a:rPr lang="ar-AE" sz="1400" dirty="0"/>
              <a:t>  بالعبادة</a:t>
            </a:r>
          </a:p>
          <a:p>
            <a:pPr algn="r" rtl="1"/>
            <a:r>
              <a:rPr lang="ar-AE" sz="1400" b="1" dirty="0">
                <a:solidFill>
                  <a:srgbClr val="C00000"/>
                </a:solidFill>
              </a:rPr>
              <a:t>8- ما معنى : (بِالْغَدْوَةِ ) ؟ </a:t>
            </a:r>
          </a:p>
          <a:p>
            <a:pPr algn="r" rtl="1"/>
            <a:r>
              <a:rPr lang="ar-AE" sz="1400" dirty="0"/>
              <a:t> □</a:t>
            </a:r>
            <a:r>
              <a:rPr lang="ar-AE" sz="1400" dirty="0">
                <a:latin typeface="STZhongsong"/>
              </a:rPr>
              <a:t> </a:t>
            </a:r>
            <a:r>
              <a:rPr lang="ar-AE" sz="1400" dirty="0"/>
              <a:t> أول النهار                 □</a:t>
            </a:r>
            <a:r>
              <a:rPr lang="ar-AE" sz="1400" dirty="0">
                <a:latin typeface="STZhongsong"/>
              </a:rPr>
              <a:t> </a:t>
            </a:r>
            <a:r>
              <a:rPr lang="ar-AE" sz="1400" dirty="0"/>
              <a:t>آخر النهار                  □</a:t>
            </a:r>
            <a:r>
              <a:rPr lang="ar-AE" sz="1400" dirty="0">
                <a:latin typeface="STZhongsong"/>
              </a:rPr>
              <a:t> </a:t>
            </a:r>
            <a:r>
              <a:rPr lang="ar-AE" sz="1400" dirty="0"/>
              <a:t>ظلمة الليل </a:t>
            </a:r>
          </a:p>
          <a:p>
            <a:pPr algn="r" rtl="1"/>
            <a:r>
              <a:rPr lang="ar-AE" sz="1400" b="1" dirty="0">
                <a:solidFill>
                  <a:srgbClr val="C00000"/>
                </a:solidFill>
              </a:rPr>
              <a:t>9- ما معنى  : ( من الدُّلْجَةِ ) ؟  </a:t>
            </a:r>
          </a:p>
          <a:p>
            <a:pPr algn="r" rtl="1"/>
            <a:r>
              <a:rPr lang="ar-AE" sz="1400" dirty="0"/>
              <a:t> □</a:t>
            </a:r>
            <a:r>
              <a:rPr lang="ar-AE" sz="1400" dirty="0">
                <a:latin typeface="STZhongsong"/>
              </a:rPr>
              <a:t> </a:t>
            </a:r>
            <a:r>
              <a:rPr lang="ar-AE" sz="1400" dirty="0"/>
              <a:t> أول النهار                 □</a:t>
            </a:r>
            <a:r>
              <a:rPr lang="ar-AE" sz="1400" dirty="0">
                <a:latin typeface="STZhongsong"/>
              </a:rPr>
              <a:t> </a:t>
            </a:r>
            <a:r>
              <a:rPr lang="ar-AE" sz="1400" dirty="0"/>
              <a:t>آخر النهار                  □</a:t>
            </a:r>
            <a:r>
              <a:rPr lang="ar-AE" sz="1400" dirty="0">
                <a:latin typeface="STZhongsong"/>
              </a:rPr>
              <a:t> </a:t>
            </a:r>
            <a:r>
              <a:rPr lang="ar-AE" sz="1400" dirty="0"/>
              <a:t>ظلمة الليل </a:t>
            </a:r>
          </a:p>
          <a:p>
            <a:pPr algn="r" rtl="1"/>
            <a:r>
              <a:rPr lang="ar-AE" sz="1400" b="1" dirty="0">
                <a:solidFill>
                  <a:srgbClr val="C00000"/>
                </a:solidFill>
              </a:rPr>
              <a:t>10 - ما معنى : ( و الرَّوْحَةِ ) :</a:t>
            </a:r>
          </a:p>
          <a:p>
            <a:pPr algn="r" rtl="1"/>
            <a:r>
              <a:rPr lang="ar-AE" sz="1400" dirty="0"/>
              <a:t> □</a:t>
            </a:r>
            <a:r>
              <a:rPr lang="ar-AE" sz="1400" dirty="0">
                <a:latin typeface="STZhongsong"/>
              </a:rPr>
              <a:t> </a:t>
            </a:r>
            <a:r>
              <a:rPr lang="ar-AE" sz="1400" dirty="0"/>
              <a:t> أول النهار                 □</a:t>
            </a:r>
            <a:r>
              <a:rPr lang="ar-AE" sz="1400" dirty="0">
                <a:latin typeface="STZhongsong"/>
              </a:rPr>
              <a:t> </a:t>
            </a:r>
            <a:r>
              <a:rPr lang="ar-AE" sz="1400" dirty="0"/>
              <a:t>آخر النهار                  □</a:t>
            </a:r>
            <a:r>
              <a:rPr lang="ar-AE" sz="1400" dirty="0">
                <a:latin typeface="STZhongsong"/>
              </a:rPr>
              <a:t> </a:t>
            </a:r>
            <a:r>
              <a:rPr lang="ar-AE" sz="1400" dirty="0"/>
              <a:t>ظلمة الليل </a:t>
            </a: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9F53D5C6-1BB3-4C0A-A113-A347A41B0C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183" y="920646"/>
            <a:ext cx="962517" cy="952115"/>
          </a:xfrm>
          <a:prstGeom prst="rect">
            <a:avLst/>
          </a:prstGeom>
        </p:spPr>
      </p:pic>
      <p:sp>
        <p:nvSpPr>
          <p:cNvPr id="45" name="Hexagon 44">
            <a:extLst>
              <a:ext uri="{FF2B5EF4-FFF2-40B4-BE49-F238E27FC236}">
                <a16:creationId xmlns:a16="http://schemas.microsoft.com/office/drawing/2014/main" id="{2A8462DD-1389-4D38-9921-7A4D9B9FAB26}"/>
              </a:ext>
            </a:extLst>
          </p:cNvPr>
          <p:cNvSpPr/>
          <p:nvPr/>
        </p:nvSpPr>
        <p:spPr>
          <a:xfrm>
            <a:off x="5759674" y="159005"/>
            <a:ext cx="561781" cy="437512"/>
          </a:xfrm>
          <a:prstGeom prst="hexagon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rgbClr val="C00000"/>
                </a:solidFill>
              </a:rPr>
              <a:t>1</a:t>
            </a:r>
            <a:endParaRPr lang="ar-AE" sz="2000" b="1" dirty="0">
              <a:solidFill>
                <a:srgbClr val="C00000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434FFED-3C13-4CA2-889F-963BE0CFC631}"/>
              </a:ext>
            </a:extLst>
          </p:cNvPr>
          <p:cNvSpPr/>
          <p:nvPr/>
        </p:nvSpPr>
        <p:spPr>
          <a:xfrm>
            <a:off x="363638" y="61240"/>
            <a:ext cx="1994263" cy="675624"/>
          </a:xfrm>
          <a:prstGeom prst="rect">
            <a:avLst/>
          </a:prstGeom>
          <a:solidFill>
            <a:schemeClr val="bg1"/>
          </a:solidFill>
          <a:ln>
            <a:noFill/>
            <a:prstDash val="dash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r" rtl="1"/>
            <a:r>
              <a:rPr lang="ar-AE" dirty="0">
                <a:solidFill>
                  <a:srgbClr val="C00000"/>
                </a:solidFill>
              </a:rPr>
              <a:t>الاسم : </a:t>
            </a:r>
            <a:r>
              <a:rPr lang="ar-AE" sz="1000" dirty="0">
                <a:solidFill>
                  <a:srgbClr val="C00000"/>
                </a:solidFill>
              </a:rPr>
              <a:t>..................................</a:t>
            </a:r>
            <a:r>
              <a:rPr lang="ar-AE" dirty="0">
                <a:solidFill>
                  <a:srgbClr val="C00000"/>
                </a:solidFill>
              </a:rPr>
              <a:t> </a:t>
            </a:r>
          </a:p>
          <a:p>
            <a:pPr algn="r" rtl="1"/>
            <a:r>
              <a:rPr lang="ar-AE" dirty="0">
                <a:solidFill>
                  <a:srgbClr val="C00000"/>
                </a:solidFill>
              </a:rPr>
              <a:t>الشعبة </a:t>
            </a:r>
            <a:r>
              <a:rPr lang="ar-AE" sz="1000" dirty="0">
                <a:solidFill>
                  <a:srgbClr val="C00000"/>
                </a:solidFill>
              </a:rPr>
              <a:t>:..................................</a:t>
            </a:r>
            <a:endParaRPr lang="ar-AE" dirty="0">
              <a:solidFill>
                <a:srgbClr val="C00000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053A70B-3324-410A-BBC0-B01F08968DF8}"/>
              </a:ext>
            </a:extLst>
          </p:cNvPr>
          <p:cNvSpPr txBox="1"/>
          <p:nvPr/>
        </p:nvSpPr>
        <p:spPr>
          <a:xfrm>
            <a:off x="320895" y="2017060"/>
            <a:ext cx="6188185" cy="338554"/>
          </a:xfrm>
          <a:prstGeom prst="rect">
            <a:avLst/>
          </a:prstGeom>
          <a:solidFill>
            <a:srgbClr val="F3F5A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1">
            <a:spAutoFit/>
          </a:bodyPr>
          <a:lstStyle/>
          <a:p>
            <a:pPr algn="r"/>
            <a:r>
              <a:rPr lang="ar-AE" sz="1600" b="1" dirty="0">
                <a:solidFill>
                  <a:srgbClr val="C00000"/>
                </a:solidFill>
              </a:rPr>
              <a:t>1- اكمل الحديث بوضع الكلمة المناسبة في المكان المناسب :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D747A01-1041-4A94-9ADE-27FB06F73121}"/>
              </a:ext>
            </a:extLst>
          </p:cNvPr>
          <p:cNvSpPr txBox="1"/>
          <p:nvPr/>
        </p:nvSpPr>
        <p:spPr>
          <a:xfrm>
            <a:off x="381441" y="4762657"/>
            <a:ext cx="6188185" cy="338554"/>
          </a:xfrm>
          <a:prstGeom prst="rect">
            <a:avLst/>
          </a:prstGeom>
          <a:solidFill>
            <a:srgbClr val="F3F5A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1">
            <a:spAutoFit/>
          </a:bodyPr>
          <a:lstStyle/>
          <a:p>
            <a:pPr algn="r"/>
            <a:r>
              <a:rPr lang="ar-AE" sz="1600" b="1" dirty="0">
                <a:solidFill>
                  <a:srgbClr val="C00000"/>
                </a:solidFill>
              </a:rPr>
              <a:t>2- استنتج معاني الكلمات من خلال وضع إشارة √</a:t>
            </a:r>
            <a:r>
              <a:rPr lang="ar-SA" sz="1600" b="1" dirty="0">
                <a:solidFill>
                  <a:srgbClr val="C00000"/>
                </a:solidFill>
              </a:rPr>
              <a:t> عند ال</a:t>
            </a:r>
            <a:r>
              <a:rPr lang="ar-AE" sz="1600" b="1" dirty="0">
                <a:solidFill>
                  <a:srgbClr val="C00000"/>
                </a:solidFill>
              </a:rPr>
              <a:t>معنى الصحيح  فيما يلي :</a:t>
            </a:r>
          </a:p>
        </p:txBody>
      </p:sp>
    </p:spTree>
    <p:extLst>
      <p:ext uri="{BB962C8B-B14F-4D97-AF65-F5344CB8AC3E}">
        <p14:creationId xmlns:p14="http://schemas.microsoft.com/office/powerpoint/2010/main" val="37475175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E6AD1896-A485-4AFF-B357-2D297BA0B85E}"/>
              </a:ext>
            </a:extLst>
          </p:cNvPr>
          <p:cNvSpPr txBox="1"/>
          <p:nvPr/>
        </p:nvSpPr>
        <p:spPr>
          <a:xfrm>
            <a:off x="4119962" y="930733"/>
            <a:ext cx="2445815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ar-AE" sz="1600" b="1" dirty="0">
                <a:solidFill>
                  <a:srgbClr val="002060"/>
                </a:solidFill>
              </a:rPr>
              <a:t>3- فكر واربط :</a:t>
            </a:r>
          </a:p>
          <a:p>
            <a:pPr algn="ctr" rtl="1"/>
            <a:r>
              <a:rPr lang="ar-AE" sz="1600" b="1" dirty="0">
                <a:solidFill>
                  <a:srgbClr val="C00000"/>
                </a:solidFill>
              </a:rPr>
              <a:t>بين المسافر وبين المؤمن الملتزم بالطاعات حسب فهمك للحديث الشريف .</a:t>
            </a:r>
            <a:endParaRPr lang="en-US" sz="1600" b="1" dirty="0">
              <a:solidFill>
                <a:srgbClr val="C00000"/>
              </a:solidFill>
            </a:endParaRPr>
          </a:p>
          <a:p>
            <a:pPr algn="ctr" rtl="1"/>
            <a:r>
              <a:rPr lang="ar-AE" sz="1600" b="1" dirty="0">
                <a:solidFill>
                  <a:srgbClr val="C00000"/>
                </a:solidFill>
              </a:rPr>
              <a:t>وضع إشارة √</a:t>
            </a:r>
            <a:r>
              <a:rPr lang="ar-SA" sz="1600" b="1" dirty="0">
                <a:solidFill>
                  <a:srgbClr val="C00000"/>
                </a:solidFill>
              </a:rPr>
              <a:t> عند ال</a:t>
            </a:r>
            <a:r>
              <a:rPr lang="ar-AE" sz="1600" b="1" dirty="0">
                <a:solidFill>
                  <a:srgbClr val="C00000"/>
                </a:solidFill>
              </a:rPr>
              <a:t>إجابة  الصحيحة  فيما يلي :</a:t>
            </a:r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C981CEC8-04B9-412B-A22D-F146CD1B93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2181479"/>
              </p:ext>
            </p:extLst>
          </p:nvPr>
        </p:nvGraphicFramePr>
        <p:xfrm>
          <a:off x="387311" y="2611900"/>
          <a:ext cx="6018971" cy="193040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10468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720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AE" sz="1800" b="1" dirty="0">
                          <a:solidFill>
                            <a:srgbClr val="C00000"/>
                          </a:solidFill>
                        </a:rPr>
                        <a:t>المشبه</a:t>
                      </a: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AE" sz="1800" dirty="0"/>
                        <a:t> □ المؤمن    □ المسافر </a:t>
                      </a: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AE" sz="1800" b="1" dirty="0">
                          <a:solidFill>
                            <a:srgbClr val="C00000"/>
                          </a:solidFill>
                        </a:rPr>
                        <a:t>المشبه به</a:t>
                      </a: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sz="1800" dirty="0"/>
                        <a:t> </a:t>
                      </a:r>
                      <a:r>
                        <a:rPr kumimoji="0" lang="ar-AE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□ المؤمن    □ المسافر </a:t>
                      </a: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AE" sz="1800" b="1" dirty="0">
                          <a:solidFill>
                            <a:srgbClr val="C00000"/>
                          </a:solidFill>
                        </a:rPr>
                        <a:t>وجه الشبه</a:t>
                      </a:r>
                    </a:p>
                    <a:p>
                      <a:pPr algn="ctr" rtl="1"/>
                      <a:r>
                        <a:rPr lang="ar-AE" sz="1800" b="1" dirty="0">
                          <a:solidFill>
                            <a:srgbClr val="C00000"/>
                          </a:solidFill>
                        </a:rPr>
                        <a:t>( إجابتين ) </a:t>
                      </a: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AE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□ أنّ كليهما يتخير الوقت المناسب للراحة  .</a:t>
                      </a:r>
                    </a:p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AE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□ أنّ كليهما يتخير  الرفقة المناسبة للسفر .</a:t>
                      </a:r>
                    </a:p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AE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□ أنّ كليهما يعدّ إعداداً جيداً للسفر .</a:t>
                      </a:r>
                    </a:p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AE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□ أنّ كليهما يتخير الوقت المناسب للسّير .</a:t>
                      </a:r>
                      <a:endParaRPr lang="ar-AE" sz="1800" kern="1200" dirty="0">
                        <a:effectLst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7" name="Rectangle 16">
            <a:extLst>
              <a:ext uri="{FF2B5EF4-FFF2-40B4-BE49-F238E27FC236}">
                <a16:creationId xmlns:a16="http://schemas.microsoft.com/office/drawing/2014/main" id="{78ECC0A7-6A66-4518-959D-8C0C54BF1A33}"/>
              </a:ext>
            </a:extLst>
          </p:cNvPr>
          <p:cNvSpPr/>
          <p:nvPr/>
        </p:nvSpPr>
        <p:spPr>
          <a:xfrm>
            <a:off x="387312" y="422801"/>
            <a:ext cx="6178466" cy="348951"/>
          </a:xfrm>
          <a:prstGeom prst="rect">
            <a:avLst/>
          </a:prstGeom>
          <a:solidFill>
            <a:srgbClr val="FFFF00"/>
          </a:solidFill>
          <a:ln>
            <a:noFill/>
            <a:prstDash val="lgDash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rtl="1"/>
            <a:r>
              <a:rPr lang="ar-AE" sz="1600" b="1" dirty="0">
                <a:solidFill>
                  <a:srgbClr val="C00000"/>
                </a:solidFill>
              </a:rPr>
              <a:t>وَاسْتَعِينُوا بِالْغَدْوَةِ وَالرَّوْحَةِ وَشَىْءٍ مِنَ الدُّلْجَةِ </a:t>
            </a:r>
            <a:endParaRPr lang="ar-AE" sz="16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82B30AE-FAB4-461F-A231-27A43A42F645}"/>
              </a:ext>
            </a:extLst>
          </p:cNvPr>
          <p:cNvSpPr txBox="1"/>
          <p:nvPr/>
        </p:nvSpPr>
        <p:spPr>
          <a:xfrm>
            <a:off x="3134916" y="5083854"/>
            <a:ext cx="3353693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AE" sz="1600" b="1" dirty="0">
                <a:solidFill>
                  <a:srgbClr val="C00000"/>
                </a:solidFill>
              </a:rPr>
              <a:t>4- وضح يسر الإسلام في الحالات التالية :</a:t>
            </a:r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8AC095D2-1F12-47C0-A133-EE2C95F90A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4855459"/>
              </p:ext>
            </p:extLst>
          </p:nvPr>
        </p:nvGraphicFramePr>
        <p:xfrm>
          <a:off x="390678" y="5581388"/>
          <a:ext cx="5970327" cy="3803519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16535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167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11679">
                <a:tc>
                  <a:txBody>
                    <a:bodyPr/>
                    <a:lstStyle/>
                    <a:p>
                      <a:pPr algn="ctr" rtl="1"/>
                      <a:r>
                        <a:rPr lang="ar-AE" sz="1800" b="1" dirty="0">
                          <a:solidFill>
                            <a:srgbClr val="C00000"/>
                          </a:solidFill>
                        </a:rPr>
                        <a:t>الحالة</a:t>
                      </a: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sz="1800" b="1" dirty="0">
                          <a:solidFill>
                            <a:srgbClr val="C00000"/>
                          </a:solidFill>
                        </a:rPr>
                        <a:t>وجه التيسير</a:t>
                      </a: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1679">
                <a:tc>
                  <a:txBody>
                    <a:bodyPr/>
                    <a:lstStyle/>
                    <a:p>
                      <a:pPr algn="ctr" rtl="1"/>
                      <a:r>
                        <a:rPr lang="ar-AE" sz="1600" b="1" dirty="0"/>
                        <a:t>أراد الصلاة واستحال عليه </a:t>
                      </a:r>
                    </a:p>
                    <a:p>
                      <a:pPr algn="ctr" rtl="1"/>
                      <a:r>
                        <a:rPr lang="ar-AE" sz="1600" b="1" dirty="0"/>
                        <a:t>معرفة جهة القبلة </a:t>
                      </a: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ar-AE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□ يؤخر الصلاة حتى يعرف جهة القبلة . </a:t>
                      </a:r>
                    </a:p>
                    <a:p>
                      <a:pPr algn="r"/>
                      <a:r>
                        <a:rPr kumimoji="0" lang="ar-AE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□ يصلي في الجهة التي يظنها قبلة . </a:t>
                      </a:r>
                      <a:r>
                        <a:rPr lang="ar-AE" sz="1600" kern="1200" dirty="0">
                          <a:effectLst/>
                        </a:rPr>
                        <a:t> </a:t>
                      </a:r>
                    </a:p>
                    <a:p>
                      <a:pPr algn="r"/>
                      <a:r>
                        <a:rPr kumimoji="0" lang="ar-AE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□ تسقط عنه الصلاة  . </a:t>
                      </a:r>
                      <a:endParaRPr lang="ar-AE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1679">
                <a:tc>
                  <a:txBody>
                    <a:bodyPr/>
                    <a:lstStyle/>
                    <a:p>
                      <a:pPr algn="ctr" rtl="1"/>
                      <a:r>
                        <a:rPr lang="ar-AE" sz="1600" b="1" dirty="0"/>
                        <a:t>أراد الوضوء وعلى يده </a:t>
                      </a:r>
                    </a:p>
                    <a:p>
                      <a:pPr algn="ctr" rtl="1"/>
                      <a:r>
                        <a:rPr lang="ar-AE" sz="1600" b="1" dirty="0"/>
                        <a:t>ضمادة ( أو جبيرة )</a:t>
                      </a: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kumimoji="0" lang="ar-AE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□ يغسل ما ظهر من يده ويمسح على الضمادة  بحيث لا يتضرر</a:t>
                      </a:r>
                    </a:p>
                    <a:p>
                      <a:pPr algn="r" rtl="1"/>
                      <a:r>
                        <a:rPr kumimoji="0" lang="ar-AE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□ يزيل الضمادة لأجل غسل جميع يده . </a:t>
                      </a:r>
                      <a:r>
                        <a:rPr lang="ar-AE" sz="1600" dirty="0"/>
                        <a:t> </a:t>
                      </a:r>
                    </a:p>
                    <a:p>
                      <a:pPr marL="0" marR="0" lvl="0" indent="0" algn="r" defTabSz="6858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AE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□ يسقط عنه غسل اليد لوجود الضمادة .</a:t>
                      </a:r>
                      <a:endParaRPr lang="ar-AE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1679">
                <a:tc>
                  <a:txBody>
                    <a:bodyPr/>
                    <a:lstStyle/>
                    <a:p>
                      <a:pPr algn="ctr" rtl="1"/>
                      <a:r>
                        <a:rPr lang="ar-AE" sz="1600" b="1" dirty="0"/>
                        <a:t>خشي أن ينفذ الماء </a:t>
                      </a:r>
                    </a:p>
                    <a:p>
                      <a:pPr algn="ctr" rtl="1"/>
                      <a:r>
                        <a:rPr lang="ar-AE" sz="1600" b="1" dirty="0"/>
                        <a:t>إن توضأ منه </a:t>
                      </a: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kumimoji="0" lang="ar-AE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□ يتوضأ منه حتى لا يتأخر عن آداء الصلاة . </a:t>
                      </a:r>
                    </a:p>
                    <a:p>
                      <a:pPr algn="r" rtl="1"/>
                      <a:r>
                        <a:rPr kumimoji="0" lang="ar-AE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□ يؤخر الصلاة إلى أن يجد الماء .</a:t>
                      </a:r>
                    </a:p>
                    <a:p>
                      <a:pPr marL="0" marR="0" lvl="0" indent="0" algn="r" defTabSz="6858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AE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□ يتيمم </a:t>
                      </a:r>
                      <a:r>
                        <a:rPr lang="ar-AE" sz="1600" dirty="0"/>
                        <a:t> .</a:t>
                      </a: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1679">
                <a:tc>
                  <a:txBody>
                    <a:bodyPr/>
                    <a:lstStyle/>
                    <a:p>
                      <a:pPr algn="ctr" rtl="1"/>
                      <a:r>
                        <a:rPr lang="ar-AE" sz="1600" b="1" dirty="0"/>
                        <a:t>أراد أن يتيمم لكنه</a:t>
                      </a:r>
                    </a:p>
                    <a:p>
                      <a:pPr algn="ctr" rtl="1"/>
                      <a:r>
                        <a:rPr lang="ar-AE" sz="1600" b="1" dirty="0"/>
                        <a:t> في منطقة صخرية</a:t>
                      </a:r>
                    </a:p>
                    <a:p>
                      <a:pPr algn="ctr" rtl="1"/>
                      <a:r>
                        <a:rPr lang="ar-AE" sz="1600" b="1" dirty="0"/>
                        <a:t> لا يوجد فيها تراب</a:t>
                      </a: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kumimoji="0" lang="ar-AE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□  يؤخر الصلاة إلى أن يجد التراب الطاهر .</a:t>
                      </a:r>
                    </a:p>
                    <a:p>
                      <a:pPr marL="0" marR="0" lvl="0" indent="0" algn="r" defTabSz="6858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AE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□ تسقط عنه الصلاة لأنه لا يوجد ماء ولا تراب .</a:t>
                      </a:r>
                    </a:p>
                    <a:p>
                      <a:pPr algn="r" rtl="1"/>
                      <a:r>
                        <a:rPr kumimoji="0" lang="ar-AE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□  يضرب على الصخر ويتيمم لأنه من الصعيد الطيب . </a:t>
                      </a:r>
                      <a:r>
                        <a:rPr lang="ar-AE" sz="1600" dirty="0"/>
                        <a:t> </a:t>
                      </a: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1B5AAFD3-E3B3-4439-8D84-79E1EA68AB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766" y="1003051"/>
            <a:ext cx="3604437" cy="1478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8533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978</TotalTime>
  <Words>530</Words>
  <Application>Microsoft Office PowerPoint</Application>
  <PresentationFormat>A4 Paper (210x297 mm)</PresentationFormat>
  <Paragraphs>88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STZhongsong</vt:lpstr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Laila Al Maari</dc:creator>
  <cp:lastModifiedBy>Laila Al Maari</cp:lastModifiedBy>
  <cp:revision>14</cp:revision>
  <dcterms:created xsi:type="dcterms:W3CDTF">2021-02-05T19:24:11Z</dcterms:created>
  <dcterms:modified xsi:type="dcterms:W3CDTF">2021-02-06T19:34:17Z</dcterms:modified>
</cp:coreProperties>
</file>